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Roboto Medium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Roboto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bold.fntdata"/><Relationship Id="rId25" Type="http://schemas.openxmlformats.org/officeDocument/2006/relationships/font" Target="fonts/RobotoMedium-regular.fntdata"/><Relationship Id="rId28" Type="http://schemas.openxmlformats.org/officeDocument/2006/relationships/font" Target="fonts/RobotoMedium-boldItalic.fntdata"/><Relationship Id="rId27" Type="http://schemas.openxmlformats.org/officeDocument/2006/relationships/font" Target="fonts/Robot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33" Type="http://schemas.openxmlformats.org/officeDocument/2006/relationships/font" Target="fonts/RobotoLight-regular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Light-italic.fntdata"/><Relationship Id="rId12" Type="http://schemas.openxmlformats.org/officeDocument/2006/relationships/slide" Target="slides/slide7.xml"/><Relationship Id="rId34" Type="http://schemas.openxmlformats.org/officeDocument/2006/relationships/font" Target="fonts/Roboto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457200" marR="0" rtl="0" algn="l">
              <a:spcBef>
                <a:spcPts val="0"/>
              </a:spcBef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914400" marR="0" rtl="0" algn="l">
              <a:spcBef>
                <a:spcPts val="0"/>
              </a:spcBef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1371600" marR="0" rtl="0" algn="l">
              <a:spcBef>
                <a:spcPts val="0"/>
              </a:spcBef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1828800" marR="0" rtl="0" algn="l">
              <a:spcBef>
                <a:spcPts val="0"/>
              </a:spcBef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2286000" marR="0" rtl="0" algn="l">
              <a:spcBef>
                <a:spcPts val="0"/>
              </a:spcBef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2743200" marR="0" rtl="0" algn="l">
              <a:spcBef>
                <a:spcPts val="0"/>
              </a:spcBef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3200400" marR="0" rtl="0" algn="l">
              <a:spcBef>
                <a:spcPts val="0"/>
              </a:spcBef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3657600" marR="0" rtl="0" algn="l">
              <a:spcBef>
                <a:spcPts val="0"/>
              </a:spcBef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Blank - Dark">
    <p:bg>
      <p:bgPr>
        <a:solidFill>
          <a:srgbClr val="1C1E2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2" type="sldNum"/>
          </p:nvPr>
        </p:nvSpPr>
        <p:spPr>
          <a:xfrm>
            <a:off x="5808121" y="6540500"/>
            <a:ext cx="285452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5600"/>
            </a:lvl1pPr>
            <a:lvl2pPr lvl="1" rtl="0" algn="ctr">
              <a:spcBef>
                <a:spcPts val="0"/>
              </a:spcBef>
              <a:buSzPct val="100000"/>
              <a:defRPr sz="5600"/>
            </a:lvl2pPr>
            <a:lvl3pPr lvl="2" rtl="0" algn="ctr">
              <a:spcBef>
                <a:spcPts val="0"/>
              </a:spcBef>
              <a:buSzPct val="100000"/>
              <a:defRPr sz="5600"/>
            </a:lvl3pPr>
            <a:lvl4pPr lvl="3" rtl="0" algn="ctr">
              <a:spcBef>
                <a:spcPts val="0"/>
              </a:spcBef>
              <a:buSzPct val="100000"/>
              <a:defRPr sz="5600"/>
            </a:lvl4pPr>
            <a:lvl5pPr lvl="4" rtl="0" algn="ctr">
              <a:spcBef>
                <a:spcPts val="0"/>
              </a:spcBef>
              <a:buSzPct val="100000"/>
              <a:defRPr sz="5600"/>
            </a:lvl5pPr>
            <a:lvl6pPr lvl="5" rtl="0" algn="ctr">
              <a:spcBef>
                <a:spcPts val="0"/>
              </a:spcBef>
              <a:buSzPct val="100000"/>
              <a:defRPr sz="5600"/>
            </a:lvl6pPr>
            <a:lvl7pPr lvl="6" rtl="0" algn="ctr">
              <a:spcBef>
                <a:spcPts val="0"/>
              </a:spcBef>
              <a:buSzPct val="100000"/>
              <a:defRPr sz="5600"/>
            </a:lvl7pPr>
            <a:lvl8pPr lvl="7" rtl="0" algn="ctr">
              <a:spcBef>
                <a:spcPts val="0"/>
              </a:spcBef>
              <a:buSzPct val="100000"/>
              <a:defRPr sz="5600"/>
            </a:lvl8pPr>
            <a:lvl9pPr lvl="8" rtl="0" algn="ctr">
              <a:spcBef>
                <a:spcPts val="0"/>
              </a:spcBef>
              <a:buSzPct val="100000"/>
              <a:defRPr sz="56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16000"/>
            </a:lvl1pPr>
            <a:lvl2pPr lvl="1" rtl="0" algn="ctr">
              <a:spcBef>
                <a:spcPts val="0"/>
              </a:spcBef>
              <a:buSzPct val="100000"/>
              <a:defRPr sz="16000"/>
            </a:lvl2pPr>
            <a:lvl3pPr lvl="2" rtl="0" algn="ctr">
              <a:spcBef>
                <a:spcPts val="0"/>
              </a:spcBef>
              <a:buSzPct val="100000"/>
              <a:defRPr sz="16000"/>
            </a:lvl3pPr>
            <a:lvl4pPr lvl="3" rtl="0" algn="ctr">
              <a:spcBef>
                <a:spcPts val="0"/>
              </a:spcBef>
              <a:buSzPct val="100000"/>
              <a:defRPr sz="16000"/>
            </a:lvl4pPr>
            <a:lvl5pPr lvl="4" rtl="0" algn="ctr">
              <a:spcBef>
                <a:spcPts val="0"/>
              </a:spcBef>
              <a:buSzPct val="100000"/>
              <a:defRPr sz="16000"/>
            </a:lvl5pPr>
            <a:lvl6pPr lvl="5" rtl="0" algn="ctr">
              <a:spcBef>
                <a:spcPts val="0"/>
              </a:spcBef>
              <a:buSzPct val="100000"/>
              <a:defRPr sz="16000"/>
            </a:lvl6pPr>
            <a:lvl7pPr lvl="6" rtl="0" algn="ctr">
              <a:spcBef>
                <a:spcPts val="0"/>
              </a:spcBef>
              <a:buSzPct val="100000"/>
              <a:defRPr sz="16000"/>
            </a:lvl7pPr>
            <a:lvl8pPr lvl="7" rtl="0" algn="ctr">
              <a:spcBef>
                <a:spcPts val="0"/>
              </a:spcBef>
              <a:buSzPct val="100000"/>
              <a:defRPr sz="16000"/>
            </a:lvl8pPr>
            <a:lvl9pPr lvl="8" rtl="0" algn="ctr">
              <a:spcBef>
                <a:spcPts val="0"/>
              </a:spcBef>
              <a:buSzPct val="100000"/>
              <a:defRPr sz="16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Blank - Ligh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2" type="sldNum"/>
          </p:nvPr>
        </p:nvSpPr>
        <p:spPr>
          <a:xfrm>
            <a:off x="5808121" y="6540500"/>
            <a:ext cx="285452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6900"/>
            </a:lvl1pPr>
            <a:lvl2pPr lvl="1" rtl="0" algn="ctr">
              <a:spcBef>
                <a:spcPts val="0"/>
              </a:spcBef>
              <a:buSzPct val="100000"/>
              <a:defRPr sz="6900"/>
            </a:lvl2pPr>
            <a:lvl3pPr lvl="2" rtl="0" algn="ctr">
              <a:spcBef>
                <a:spcPts val="0"/>
              </a:spcBef>
              <a:buSzPct val="100000"/>
              <a:defRPr sz="6900"/>
            </a:lvl3pPr>
            <a:lvl4pPr lvl="3" rtl="0" algn="ctr">
              <a:spcBef>
                <a:spcPts val="0"/>
              </a:spcBef>
              <a:buSzPct val="100000"/>
              <a:defRPr sz="6900"/>
            </a:lvl4pPr>
            <a:lvl5pPr lvl="4" rtl="0" algn="ctr">
              <a:spcBef>
                <a:spcPts val="0"/>
              </a:spcBef>
              <a:buSzPct val="100000"/>
              <a:defRPr sz="6900"/>
            </a:lvl5pPr>
            <a:lvl6pPr lvl="5" rtl="0" algn="ctr">
              <a:spcBef>
                <a:spcPts val="0"/>
              </a:spcBef>
              <a:buSzPct val="100000"/>
              <a:defRPr sz="6900"/>
            </a:lvl6pPr>
            <a:lvl7pPr lvl="6" rtl="0" algn="ctr">
              <a:spcBef>
                <a:spcPts val="0"/>
              </a:spcBef>
              <a:buSzPct val="100000"/>
              <a:defRPr sz="6900"/>
            </a:lvl7pPr>
            <a:lvl8pPr lvl="7" rtl="0" algn="ctr">
              <a:spcBef>
                <a:spcPts val="0"/>
              </a:spcBef>
              <a:buSzPct val="100000"/>
              <a:defRPr sz="6900"/>
            </a:lvl8pPr>
            <a:lvl9pPr lvl="8" rtl="0" algn="ctr">
              <a:spcBef>
                <a:spcPts val="0"/>
              </a:spcBef>
              <a:buSzPct val="100000"/>
              <a:defRPr sz="69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spcBef>
                <a:spcPts val="0"/>
              </a:spcBef>
              <a:buSzPct val="100000"/>
              <a:defRPr sz="6400"/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09600" y="92073"/>
            <a:ext cx="10972799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09600" y="1600200"/>
            <a:ext cx="109727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808121" y="6540500"/>
            <a:ext cx="285452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oughtmonitor.unl.edu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oughtmonitor.unl.ed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3131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264201" y="1500"/>
            <a:ext cx="7031100" cy="6858000"/>
          </a:xfrm>
          <a:prstGeom prst="parallelogram">
            <a:avLst>
              <a:gd fmla="val 44705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8041333" y="0"/>
            <a:ext cx="4150500" cy="68580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ild_shard.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380" y="2366666"/>
            <a:ext cx="3237499" cy="4491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d_shard.png"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110" y="1793566"/>
            <a:ext cx="3650599" cy="5064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ver_shard.png"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195" y="1100209"/>
            <a:ext cx="4150400" cy="5757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v_shard.png"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2215" y="2241299"/>
            <a:ext cx="3327865" cy="4616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i_logo.png" id="68" name="Shape 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9784" y="1838144"/>
            <a:ext cx="3443200" cy="207146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096286" y="3613755"/>
            <a:ext cx="77457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/>
          </a:p>
        </p:txBody>
      </p:sp>
      <p:pic>
        <p:nvPicPr>
          <p:cNvPr descr="miss_logo.png" id="70" name="Shape 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3163091" y="0"/>
            <a:ext cx="9029700" cy="6858000"/>
          </a:xfrm>
          <a:custGeom>
            <a:pathLst>
              <a:path extrusionOk="0" h="120000" w="120000">
                <a:moveTo>
                  <a:pt x="52616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526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6788950" y="1784325"/>
            <a:ext cx="42213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NONE</a:t>
            </a: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CONDITIONS</a:t>
            </a: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11272342" y="6200773"/>
            <a:ext cx="285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237" name="Shape 237"/>
          <p:cNvSpPr/>
          <p:nvPr/>
        </p:nvSpPr>
        <p:spPr>
          <a:xfrm>
            <a:off x="6788950" y="3147312"/>
            <a:ext cx="4307400" cy="29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No drought conditions exist.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Moisture is abundant and crops are healthy.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No irrigation is required.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8" name="Shape 238"/>
          <p:cNvCxnSpPr/>
          <p:nvPr/>
        </p:nvCxnSpPr>
        <p:spPr>
          <a:xfrm flipH="1" rot="10800000">
            <a:off x="5406208" y="2070"/>
            <a:ext cx="624900" cy="1082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39" name="Shape 239"/>
          <p:cNvCxnSpPr/>
          <p:nvPr/>
        </p:nvCxnSpPr>
        <p:spPr>
          <a:xfrm flipH="1" rot="10800000">
            <a:off x="9118234" y="6254313"/>
            <a:ext cx="347700" cy="602100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40" name="Shape 240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41" name="Shape 241"/>
          <p:cNvCxnSpPr/>
          <p:nvPr/>
        </p:nvCxnSpPr>
        <p:spPr>
          <a:xfrm flipH="1" rot="10800000">
            <a:off x="5702175" y="-2052"/>
            <a:ext cx="455400" cy="7890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descr="nocondition.jpg" id="242" name="Shape 242"/>
          <p:cNvSpPr/>
          <p:nvPr/>
        </p:nvSpPr>
        <p:spPr>
          <a:xfrm>
            <a:off x="1143794" y="1346200"/>
            <a:ext cx="5775600" cy="4546500"/>
          </a:xfrm>
          <a:custGeom>
            <a:pathLst>
              <a:path extrusionOk="0" h="120000" w="120000">
                <a:moveTo>
                  <a:pt x="65461" y="120000"/>
                </a:move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5461" y="120000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descr="miss_logo.png"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247" name="Shape 247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3163091" y="0"/>
            <a:ext cx="9029700" cy="6858000"/>
          </a:xfrm>
          <a:custGeom>
            <a:pathLst>
              <a:path extrusionOk="0" h="120000" w="120000">
                <a:moveTo>
                  <a:pt x="52616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526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6788950" y="1784325"/>
            <a:ext cx="42213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SLIGHT</a:t>
            </a: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CONDITIONS</a:t>
            </a:r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11272342" y="6200773"/>
            <a:ext cx="285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255" name="Shape 255"/>
          <p:cNvSpPr/>
          <p:nvPr/>
        </p:nvSpPr>
        <p:spPr>
          <a:xfrm>
            <a:off x="6788950" y="3147312"/>
            <a:ext cx="4307400" cy="29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Some dry conditions exist, but impacts are minor.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Crops are healthy with minimal irrigation required.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56" name="Shape 256"/>
          <p:cNvCxnSpPr/>
          <p:nvPr/>
        </p:nvCxnSpPr>
        <p:spPr>
          <a:xfrm flipH="1" rot="10800000">
            <a:off x="5406208" y="2070"/>
            <a:ext cx="624900" cy="1082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7" name="Shape 257"/>
          <p:cNvCxnSpPr/>
          <p:nvPr/>
        </p:nvCxnSpPr>
        <p:spPr>
          <a:xfrm flipH="1" rot="10800000">
            <a:off x="9118234" y="6254313"/>
            <a:ext cx="347700" cy="602100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8" name="Shape 258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9" name="Shape 259"/>
          <p:cNvCxnSpPr/>
          <p:nvPr/>
        </p:nvCxnSpPr>
        <p:spPr>
          <a:xfrm flipH="1" rot="10800000">
            <a:off x="5702175" y="-2052"/>
            <a:ext cx="455400" cy="7890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descr="slight.jpg" id="260" name="Shape 260"/>
          <p:cNvSpPr/>
          <p:nvPr/>
        </p:nvSpPr>
        <p:spPr>
          <a:xfrm>
            <a:off x="1143794" y="1346200"/>
            <a:ext cx="5775600" cy="4546500"/>
          </a:xfrm>
          <a:custGeom>
            <a:pathLst>
              <a:path extrusionOk="0" h="120000" w="120000">
                <a:moveTo>
                  <a:pt x="65461" y="120000"/>
                </a:move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5461" y="120000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descr="miss_logo.png"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265" name="Shape 265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3163091" y="0"/>
            <a:ext cx="9029700" cy="6858000"/>
          </a:xfrm>
          <a:custGeom>
            <a:pathLst>
              <a:path extrusionOk="0" h="120000" w="120000">
                <a:moveTo>
                  <a:pt x="52616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526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6788950" y="1784325"/>
            <a:ext cx="42213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MODERATE</a:t>
            </a: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CONDITIONS</a:t>
            </a:r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11272342" y="6200773"/>
            <a:ext cx="285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273" name="Shape 273"/>
          <p:cNvSpPr/>
          <p:nvPr/>
        </p:nvSpPr>
        <p:spPr>
          <a:xfrm>
            <a:off x="6788950" y="3147312"/>
            <a:ext cx="4307400" cy="29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Dry conditions widely exist.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Irrigation is required, with crops not irrigated now wilting or turning.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Soil is dry with browning of grass surfaces such as yards and pastures.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74" name="Shape 274"/>
          <p:cNvCxnSpPr/>
          <p:nvPr/>
        </p:nvCxnSpPr>
        <p:spPr>
          <a:xfrm flipH="1" rot="10800000">
            <a:off x="5406208" y="2070"/>
            <a:ext cx="624900" cy="1082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75" name="Shape 275"/>
          <p:cNvCxnSpPr/>
          <p:nvPr/>
        </p:nvCxnSpPr>
        <p:spPr>
          <a:xfrm flipH="1" rot="10800000">
            <a:off x="9118234" y="6254313"/>
            <a:ext cx="347700" cy="602100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76" name="Shape 276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77" name="Shape 277"/>
          <p:cNvCxnSpPr/>
          <p:nvPr/>
        </p:nvCxnSpPr>
        <p:spPr>
          <a:xfrm flipH="1" rot="10800000">
            <a:off x="5702175" y="-2052"/>
            <a:ext cx="455400" cy="7890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descr="moderate.jpg" id="278" name="Shape 278"/>
          <p:cNvSpPr/>
          <p:nvPr/>
        </p:nvSpPr>
        <p:spPr>
          <a:xfrm>
            <a:off x="1143794" y="1346200"/>
            <a:ext cx="5775600" cy="4546500"/>
          </a:xfrm>
          <a:custGeom>
            <a:pathLst>
              <a:path extrusionOk="0" h="120000" w="120000">
                <a:moveTo>
                  <a:pt x="65461" y="120000"/>
                </a:move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5461" y="120000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descr="miss_logo.png"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283" name="Shape 283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3163091" y="0"/>
            <a:ext cx="9029700" cy="6858000"/>
          </a:xfrm>
          <a:custGeom>
            <a:pathLst>
              <a:path extrusionOk="0" h="120000" w="120000">
                <a:moveTo>
                  <a:pt x="52616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526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6788950" y="1784325"/>
            <a:ext cx="42213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SEVERE</a:t>
            </a: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CONDITIONS</a:t>
            </a: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11272342" y="6200773"/>
            <a:ext cx="285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291" name="Shape 291"/>
          <p:cNvSpPr/>
          <p:nvPr/>
        </p:nvSpPr>
        <p:spPr>
          <a:xfrm>
            <a:off x="6788950" y="3147312"/>
            <a:ext cx="4307400" cy="29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Conditions are extremely dry.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Some water shortages are possible.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Many crops have experienced damage or been lost, with impacts to crop yields certain.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92" name="Shape 292"/>
          <p:cNvCxnSpPr/>
          <p:nvPr/>
        </p:nvCxnSpPr>
        <p:spPr>
          <a:xfrm flipH="1" rot="10800000">
            <a:off x="5406208" y="2070"/>
            <a:ext cx="624900" cy="1082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93" name="Shape 293"/>
          <p:cNvCxnSpPr/>
          <p:nvPr/>
        </p:nvCxnSpPr>
        <p:spPr>
          <a:xfrm flipH="1" rot="10800000">
            <a:off x="9118234" y="6254313"/>
            <a:ext cx="347700" cy="602100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94" name="Shape 294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95" name="Shape 295"/>
          <p:cNvCxnSpPr/>
          <p:nvPr/>
        </p:nvCxnSpPr>
        <p:spPr>
          <a:xfrm flipH="1" rot="10800000">
            <a:off x="5702175" y="-2052"/>
            <a:ext cx="455400" cy="7890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descr="severe.jpg" id="296" name="Shape 296"/>
          <p:cNvSpPr/>
          <p:nvPr/>
        </p:nvSpPr>
        <p:spPr>
          <a:xfrm>
            <a:off x="1143794" y="1346200"/>
            <a:ext cx="5775600" cy="4546500"/>
          </a:xfrm>
          <a:custGeom>
            <a:pathLst>
              <a:path extrusionOk="0" h="120000" w="120000">
                <a:moveTo>
                  <a:pt x="65461" y="120000"/>
                </a:move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5461" y="120000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descr="miss_logo.png"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301" name="Shape 301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3163091" y="0"/>
            <a:ext cx="9029700" cy="6858000"/>
          </a:xfrm>
          <a:custGeom>
            <a:pathLst>
              <a:path extrusionOk="0" h="120000" w="120000">
                <a:moveTo>
                  <a:pt x="52616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526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6788950" y="1784325"/>
            <a:ext cx="42213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DEVASTATING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6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CONDITIONS</a:t>
            </a:r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11272342" y="6200773"/>
            <a:ext cx="285454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309" name="Shape 309"/>
          <p:cNvSpPr/>
          <p:nvPr/>
        </p:nvSpPr>
        <p:spPr>
          <a:xfrm>
            <a:off x="6788950" y="3147312"/>
            <a:ext cx="4307400" cy="29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Conditions are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devastatingly dry.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Major crop losses have or will occur, in addition to major water shortages.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Losses to livestock are also possible.</a:t>
            </a:r>
          </a:p>
        </p:txBody>
      </p:sp>
      <p:cxnSp>
        <p:nvCxnSpPr>
          <p:cNvPr id="310" name="Shape 310"/>
          <p:cNvCxnSpPr/>
          <p:nvPr/>
        </p:nvCxnSpPr>
        <p:spPr>
          <a:xfrm flipH="1" rot="10800000">
            <a:off x="5406208" y="2030"/>
            <a:ext cx="624774" cy="1082139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11" name="Shape 311"/>
          <p:cNvCxnSpPr/>
          <p:nvPr/>
        </p:nvCxnSpPr>
        <p:spPr>
          <a:xfrm flipH="1" rot="10800000">
            <a:off x="9118234" y="6254370"/>
            <a:ext cx="347589" cy="602043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1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12" name="Shape 312"/>
          <p:cNvCxnSpPr/>
          <p:nvPr/>
        </p:nvCxnSpPr>
        <p:spPr>
          <a:xfrm flipH="1" rot="10800000">
            <a:off x="3543" y="4845604"/>
            <a:ext cx="796155" cy="137898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13" name="Shape 313"/>
          <p:cNvCxnSpPr/>
          <p:nvPr/>
        </p:nvCxnSpPr>
        <p:spPr>
          <a:xfrm flipH="1" rot="10800000">
            <a:off x="5702175" y="-1915"/>
            <a:ext cx="455450" cy="78886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descr="devastate.jpg" id="314" name="Shape 314"/>
          <p:cNvSpPr/>
          <p:nvPr/>
        </p:nvSpPr>
        <p:spPr>
          <a:xfrm>
            <a:off x="1143794" y="1346200"/>
            <a:ext cx="5775600" cy="4546500"/>
          </a:xfrm>
          <a:custGeom>
            <a:pathLst>
              <a:path extrusionOk="0" h="120000" w="120000">
                <a:moveTo>
                  <a:pt x="65461" y="120000"/>
                </a:move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5461" y="120000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descr="miss_logo.png"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319" name="Shape 319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4750594" y="0"/>
            <a:ext cx="7442100" cy="6858000"/>
          </a:xfrm>
          <a:custGeom>
            <a:pathLst>
              <a:path extrusionOk="0" h="120000" w="120000">
                <a:moveTo>
                  <a:pt x="63844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638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800" y="2194999"/>
            <a:ext cx="2582399" cy="15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3254550" y="3893650"/>
            <a:ext cx="56829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27" name="Shape 327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28" name="Shape 328"/>
          <p:cNvCxnSpPr/>
          <p:nvPr/>
        </p:nvCxnSpPr>
        <p:spPr>
          <a:xfrm flipH="1" rot="10800000">
            <a:off x="9118234" y="6254313"/>
            <a:ext cx="347700" cy="602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29" name="Shape 329"/>
          <p:cNvCxnSpPr/>
          <p:nvPr/>
        </p:nvCxnSpPr>
        <p:spPr>
          <a:xfrm flipH="1" rot="10800000">
            <a:off x="8005702" y="2070"/>
            <a:ext cx="624900" cy="1082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30" name="Shape 330"/>
          <p:cNvCxnSpPr/>
          <p:nvPr/>
        </p:nvCxnSpPr>
        <p:spPr>
          <a:xfrm flipH="1" rot="10800000">
            <a:off x="8301665" y="-2052"/>
            <a:ext cx="455400" cy="7890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miss_logo.png" id="331" name="Shape 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4750594" y="0"/>
            <a:ext cx="7442200" cy="6858000"/>
          </a:xfrm>
          <a:custGeom>
            <a:pathLst>
              <a:path extrusionOk="0" h="120000" w="120000">
                <a:moveTo>
                  <a:pt x="63844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63844" y="0"/>
                </a:lnTo>
                <a:close/>
              </a:path>
            </a:pathLst>
          </a:cu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11272342" y="6200773"/>
            <a:ext cx="285454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85E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6585E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cxnSp>
        <p:nvCxnSpPr>
          <p:cNvPr id="77" name="Shape 77"/>
          <p:cNvCxnSpPr/>
          <p:nvPr/>
        </p:nvCxnSpPr>
        <p:spPr>
          <a:xfrm flipH="1" rot="10800000">
            <a:off x="5406208" y="2030"/>
            <a:ext cx="624774" cy="1082139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78" name="Shape 78"/>
          <p:cNvCxnSpPr/>
          <p:nvPr/>
        </p:nvCxnSpPr>
        <p:spPr>
          <a:xfrm flipH="1" rot="10800000">
            <a:off x="9118234" y="6254370"/>
            <a:ext cx="347589" cy="60204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79" name="Shape 79"/>
          <p:cNvCxnSpPr/>
          <p:nvPr/>
        </p:nvCxnSpPr>
        <p:spPr>
          <a:xfrm flipH="1" rot="10800000">
            <a:off x="3543" y="4845604"/>
            <a:ext cx="796155" cy="137898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80" name="Shape 80"/>
          <p:cNvCxnSpPr/>
          <p:nvPr/>
        </p:nvCxnSpPr>
        <p:spPr>
          <a:xfrm flipH="1" rot="10800000">
            <a:off x="5702175" y="-1915"/>
            <a:ext cx="455450" cy="78886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1" name="Shape 81"/>
          <p:cNvSpPr/>
          <p:nvPr/>
        </p:nvSpPr>
        <p:spPr>
          <a:xfrm>
            <a:off x="1583175" y="4571871"/>
            <a:ext cx="19392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rIns="35700" tIns="3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 </a:t>
            </a: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DRI</a:t>
            </a:r>
          </a:p>
        </p:txBody>
      </p:sp>
      <p:sp>
        <p:nvSpPr>
          <p:cNvPr id="82" name="Shape 82"/>
          <p:cNvSpPr/>
          <p:nvPr/>
        </p:nvSpPr>
        <p:spPr>
          <a:xfrm>
            <a:off x="3823044" y="5087779"/>
            <a:ext cx="1959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r>
              <a:rPr lang="en-US" sz="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US Drought Monitor Product</a:t>
            </a:r>
          </a:p>
        </p:txBody>
      </p:sp>
      <p:sp>
        <p:nvSpPr>
          <p:cNvPr id="83" name="Shape 83"/>
          <p:cNvSpPr/>
          <p:nvPr/>
        </p:nvSpPr>
        <p:spPr>
          <a:xfrm>
            <a:off x="3833250" y="4571872"/>
            <a:ext cx="19392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rIns="35700" tIns="3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NECESSITY OF DROUGHT</a:t>
            </a: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CONDITION REPORTING</a:t>
            </a:r>
          </a:p>
        </p:txBody>
      </p:sp>
      <p:sp>
        <p:nvSpPr>
          <p:cNvPr id="84" name="Shape 84"/>
          <p:cNvSpPr/>
          <p:nvPr/>
        </p:nvSpPr>
        <p:spPr>
          <a:xfrm>
            <a:off x="6123650" y="4571871"/>
            <a:ext cx="19392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rIns="35700" tIns="3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TO REPORT</a:t>
            </a: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DRI</a:t>
            </a:r>
          </a:p>
        </p:txBody>
      </p:sp>
      <p:sp>
        <p:nvSpPr>
          <p:cNvPr descr="intro.jpg" id="85" name="Shape 85"/>
          <p:cNvSpPr/>
          <p:nvPr/>
        </p:nvSpPr>
        <p:spPr>
          <a:xfrm>
            <a:off x="1456166" y="2587984"/>
            <a:ext cx="2542800" cy="1664099"/>
          </a:xfrm>
          <a:custGeom>
            <a:pathLst>
              <a:path extrusionOk="0" h="120000" w="120000">
                <a:moveTo>
                  <a:pt x="45755" y="0"/>
                </a:moveTo>
                <a:lnTo>
                  <a:pt x="0" y="120000"/>
                </a:lnTo>
                <a:lnTo>
                  <a:pt x="74244" y="120000"/>
                </a:lnTo>
                <a:lnTo>
                  <a:pt x="120000" y="0"/>
                </a:lnTo>
                <a:lnTo>
                  <a:pt x="45755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descr="droughtproduct.jpg" id="86" name="Shape 86"/>
          <p:cNvSpPr/>
          <p:nvPr/>
        </p:nvSpPr>
        <p:spPr>
          <a:xfrm>
            <a:off x="3706235" y="2583083"/>
            <a:ext cx="2542800" cy="1664100"/>
          </a:xfrm>
          <a:custGeom>
            <a:pathLst>
              <a:path extrusionOk="0" h="120000" w="120000">
                <a:moveTo>
                  <a:pt x="45755" y="0"/>
                </a:moveTo>
                <a:lnTo>
                  <a:pt x="0" y="120000"/>
                </a:lnTo>
                <a:lnTo>
                  <a:pt x="74244" y="120000"/>
                </a:lnTo>
                <a:lnTo>
                  <a:pt x="120000" y="0"/>
                </a:lnTo>
                <a:lnTo>
                  <a:pt x="45755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descr="mockup1.jpg" id="87" name="Shape 87"/>
          <p:cNvSpPr/>
          <p:nvPr/>
        </p:nvSpPr>
        <p:spPr>
          <a:xfrm>
            <a:off x="5996637" y="2587984"/>
            <a:ext cx="2542800" cy="1664099"/>
          </a:xfrm>
          <a:custGeom>
            <a:pathLst>
              <a:path extrusionOk="0" h="120000" w="120000">
                <a:moveTo>
                  <a:pt x="45755" y="0"/>
                </a:moveTo>
                <a:lnTo>
                  <a:pt x="0" y="120000"/>
                </a:lnTo>
                <a:lnTo>
                  <a:pt x="74244" y="120000"/>
                </a:lnTo>
                <a:lnTo>
                  <a:pt x="120000" y="0"/>
                </a:lnTo>
                <a:lnTo>
                  <a:pt x="45755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89" name="Shape 89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miss_logo.png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3914550" y="1593675"/>
            <a:ext cx="43629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TRAINING</a:t>
            </a:r>
            <a:r>
              <a:rPr lang="en-US">
                <a:solidFill>
                  <a:srgbClr val="666666"/>
                </a:solidFill>
              </a:rPr>
              <a:t> </a:t>
            </a: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OVERVIEW</a:t>
            </a:r>
          </a:p>
        </p:txBody>
      </p:sp>
      <p:sp>
        <p:nvSpPr>
          <p:cNvPr id="94" name="Shape 94"/>
          <p:cNvSpPr/>
          <p:nvPr/>
        </p:nvSpPr>
        <p:spPr>
          <a:xfrm>
            <a:off x="8427575" y="4576337"/>
            <a:ext cx="19392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rIns="35700" tIns="3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DRI CONDITION CATEGORIZATIONS</a:t>
            </a:r>
          </a:p>
        </p:txBody>
      </p:sp>
      <p:sp>
        <p:nvSpPr>
          <p:cNvPr descr="category.jpg" id="95" name="Shape 95"/>
          <p:cNvSpPr/>
          <p:nvPr/>
        </p:nvSpPr>
        <p:spPr>
          <a:xfrm>
            <a:off x="8300566" y="2592466"/>
            <a:ext cx="2542800" cy="1664100"/>
          </a:xfrm>
          <a:custGeom>
            <a:pathLst>
              <a:path extrusionOk="0" h="120000" w="120000">
                <a:moveTo>
                  <a:pt x="45755" y="0"/>
                </a:moveTo>
                <a:lnTo>
                  <a:pt x="0" y="120000"/>
                </a:lnTo>
                <a:lnTo>
                  <a:pt x="74244" y="120000"/>
                </a:lnTo>
                <a:lnTo>
                  <a:pt x="120000" y="0"/>
                </a:lnTo>
                <a:lnTo>
                  <a:pt x="45755" y="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 rot="10800000">
            <a:off x="792" y="0"/>
            <a:ext cx="6489702" cy="6858000"/>
          </a:xfrm>
          <a:custGeom>
            <a:pathLst>
              <a:path extrusionOk="0" h="120000" w="120000">
                <a:moveTo>
                  <a:pt x="73211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73211" y="0"/>
                </a:lnTo>
                <a:close/>
              </a:path>
            </a:pathLst>
          </a:custGeom>
          <a:solidFill>
            <a:srgbClr val="1C1E22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143794" y="6248400"/>
            <a:ext cx="101470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0" i="0" lang="en-US" sz="900" u="none" cap="none" strike="noStrike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hello@reverta.com</a:t>
            </a: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11272342" y="6200773"/>
            <a:ext cx="285454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cxnSp>
        <p:nvCxnSpPr>
          <p:cNvPr id="103" name="Shape 103"/>
          <p:cNvCxnSpPr/>
          <p:nvPr/>
        </p:nvCxnSpPr>
        <p:spPr>
          <a:xfrm flipH="1" rot="10800000">
            <a:off x="9975484" y="6254370"/>
            <a:ext cx="347589" cy="602043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1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4" name="Shape 104"/>
          <p:cNvCxnSpPr/>
          <p:nvPr/>
        </p:nvCxnSpPr>
        <p:spPr>
          <a:xfrm flipH="1" rot="10800000">
            <a:off x="3543" y="4845604"/>
            <a:ext cx="796155" cy="1378983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1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5" name="Shape 105"/>
          <p:cNvCxnSpPr/>
          <p:nvPr/>
        </p:nvCxnSpPr>
        <p:spPr>
          <a:xfrm flipH="1" rot="10800000">
            <a:off x="5406208" y="2030"/>
            <a:ext cx="624774" cy="1082139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6" name="Shape 106"/>
          <p:cNvCxnSpPr/>
          <p:nvPr/>
        </p:nvCxnSpPr>
        <p:spPr>
          <a:xfrm flipH="1" rot="10800000">
            <a:off x="5702175" y="-1915"/>
            <a:ext cx="455450" cy="78886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7" name="Shape 107"/>
          <p:cNvSpPr/>
          <p:nvPr/>
        </p:nvSpPr>
        <p:spPr>
          <a:xfrm>
            <a:off x="982436" y="2215725"/>
            <a:ext cx="31728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ROUGHT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EPORTING </a:t>
            </a:r>
            <a:r>
              <a:rPr b="1" lang="en-US" sz="3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NFORMATION</a:t>
            </a:r>
          </a:p>
        </p:txBody>
      </p:sp>
      <p:cxnSp>
        <p:nvCxnSpPr>
          <p:cNvPr id="108" name="Shape 108"/>
          <p:cNvCxnSpPr/>
          <p:nvPr/>
        </p:nvCxnSpPr>
        <p:spPr>
          <a:xfrm flipH="1" rot="10800000">
            <a:off x="3543" y="4845604"/>
            <a:ext cx="796155" cy="137898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9" name="Shape 109"/>
          <p:cNvSpPr/>
          <p:nvPr/>
        </p:nvSpPr>
        <p:spPr>
          <a:xfrm>
            <a:off x="6157625" y="2215725"/>
            <a:ext cx="4411800" cy="3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rIns="35700" tIns="3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rPr>
              <a:t>A collaborative effort between the agriculture and weather/climate communities.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1C1E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rPr>
              <a:t>An easy-to-use, interactive method of reporting drought conditions to NOAA (National Weather Service) and editors of the </a:t>
            </a:r>
            <a:r>
              <a:rPr i="1" lang="en-US" sz="1800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rPr>
              <a:t>US Drought Monitor Product</a:t>
            </a:r>
            <a:r>
              <a:rPr lang="en-US" sz="1800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1C1E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rPr>
              <a:t>Enhances drought forecasting, monitoring, and response.</a:t>
            </a:r>
          </a:p>
        </p:txBody>
      </p:sp>
      <p:pic>
        <p:nvPicPr>
          <p:cNvPr descr="miss_logo.pn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114" name="Shape 114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rot="10800000">
            <a:off x="793" y="2463724"/>
            <a:ext cx="6197600" cy="3429002"/>
          </a:xfrm>
          <a:custGeom>
            <a:pathLst>
              <a:path extrusionOk="0" h="120000" w="120000">
                <a:moveTo>
                  <a:pt x="38333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38333" y="0"/>
                </a:lnTo>
                <a:close/>
              </a:path>
            </a:pathLst>
          </a:custGeom>
          <a:solidFill>
            <a:srgbClr val="1C1E22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11272342" y="6200773"/>
            <a:ext cx="285454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121" name="Shape 121"/>
          <p:cNvSpPr/>
          <p:nvPr/>
        </p:nvSpPr>
        <p:spPr>
          <a:xfrm>
            <a:off x="3603750" y="1532712"/>
            <a:ext cx="49845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</a:t>
            </a:r>
            <a:r>
              <a:rPr b="1" lang="en-US" sz="35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 DROUGHT</a:t>
            </a:r>
            <a:r>
              <a:rPr lang="en-US"/>
              <a:t> </a:t>
            </a:r>
            <a:r>
              <a:rPr b="1" lang="en-US" sz="3500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MONITOR</a:t>
            </a:r>
          </a:p>
        </p:txBody>
      </p:sp>
      <p:sp>
        <p:nvSpPr>
          <p:cNvPr id="122" name="Shape 122"/>
          <p:cNvSpPr/>
          <p:nvPr/>
        </p:nvSpPr>
        <p:spPr>
          <a:xfrm>
            <a:off x="1143800" y="3051612"/>
            <a:ext cx="3078600" cy="22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rIns="25400" tIns="254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National product displaying areas of drought &amp; severity.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Issued every Thursday morning at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7AM CT.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u="sng">
                <a:solidFill>
                  <a:srgbClr val="4DD0E1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http://droughtmonitor.unl.edu</a:t>
            </a:r>
          </a:p>
        </p:txBody>
      </p:sp>
      <p:cxnSp>
        <p:nvCxnSpPr>
          <p:cNvPr id="123" name="Shape 123"/>
          <p:cNvCxnSpPr/>
          <p:nvPr/>
        </p:nvCxnSpPr>
        <p:spPr>
          <a:xfrm flipH="1" rot="10800000">
            <a:off x="9118234" y="6254370"/>
            <a:ext cx="347589" cy="602043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1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4" name="Shape 124"/>
          <p:cNvCxnSpPr/>
          <p:nvPr/>
        </p:nvCxnSpPr>
        <p:spPr>
          <a:xfrm flipH="1" rot="10800000">
            <a:off x="8005702" y="2030"/>
            <a:ext cx="624774" cy="1082139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1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5" name="Shape 125"/>
          <p:cNvCxnSpPr/>
          <p:nvPr/>
        </p:nvCxnSpPr>
        <p:spPr>
          <a:xfrm flipH="1" rot="10800000">
            <a:off x="8301665" y="-1915"/>
            <a:ext cx="455450" cy="788863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1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miss_logo_rev.png" id="126" name="Shape 126"/>
          <p:cNvPicPr preferRelativeResize="0"/>
          <p:nvPr/>
        </p:nvPicPr>
        <p:blipFill rotWithShape="1">
          <a:blip r:embed="rId4">
            <a:alphaModFix/>
          </a:blip>
          <a:srcRect b="0" l="0" r="10" t="0"/>
          <a:stretch/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reversed.png" id="128" name="Shape 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130" name="Shape 130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4825" y="2312828"/>
            <a:ext cx="4416725" cy="34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 rot="10800000">
            <a:off x="894" y="0"/>
            <a:ext cx="6489599" cy="6858000"/>
          </a:xfrm>
          <a:custGeom>
            <a:pathLst>
              <a:path extrusionOk="0" h="120000" w="120000">
                <a:moveTo>
                  <a:pt x="73211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73211" y="0"/>
                </a:lnTo>
                <a:close/>
              </a:path>
            </a:pathLst>
          </a:custGeom>
          <a:solidFill>
            <a:srgbClr val="1C1E22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1143794" y="6248400"/>
            <a:ext cx="10146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0" i="0" lang="en-US" sz="900" u="none" cap="none" strike="noStrike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hello@reverta.com</a:t>
            </a: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11272342" y="6200773"/>
            <a:ext cx="285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cxnSp>
        <p:nvCxnSpPr>
          <p:cNvPr id="139" name="Shape 139"/>
          <p:cNvCxnSpPr/>
          <p:nvPr/>
        </p:nvCxnSpPr>
        <p:spPr>
          <a:xfrm flipH="1" rot="10800000">
            <a:off x="9975484" y="6254313"/>
            <a:ext cx="347700" cy="602100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40" name="Shape 140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41" name="Shape 141"/>
          <p:cNvCxnSpPr/>
          <p:nvPr/>
        </p:nvCxnSpPr>
        <p:spPr>
          <a:xfrm flipH="1" rot="10800000">
            <a:off x="5406208" y="2070"/>
            <a:ext cx="624900" cy="1082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42" name="Shape 142"/>
          <p:cNvCxnSpPr/>
          <p:nvPr/>
        </p:nvCxnSpPr>
        <p:spPr>
          <a:xfrm flipH="1" rot="10800000">
            <a:off x="5702175" y="-2052"/>
            <a:ext cx="455400" cy="7890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3" name="Shape 143"/>
          <p:cNvSpPr/>
          <p:nvPr/>
        </p:nvSpPr>
        <p:spPr>
          <a:xfrm>
            <a:off x="982425" y="2215725"/>
            <a:ext cx="31728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DROUGHT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</a:t>
            </a: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PRODUCTION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/>
          </a:p>
        </p:txBody>
      </p:sp>
      <p:cxnSp>
        <p:nvCxnSpPr>
          <p:cNvPr id="144" name="Shape 144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5" name="Shape 145"/>
          <p:cNvSpPr/>
          <p:nvPr/>
        </p:nvSpPr>
        <p:spPr>
          <a:xfrm>
            <a:off x="6157625" y="2215725"/>
            <a:ext cx="4411800" cy="3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rIns="35700" tIns="3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Produced jointly by NOAA, USDA, and the National Drought Mitigation Center (NDMC).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Based on measurements of climatic, hydrologic, and soil conditions in addition to input from over 350 contributors.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Contributors from academia, agriculture, government agencies, etc.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	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descr="miss_logo.png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150" name="Shape 150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 rot="10800000">
            <a:off x="894" y="0"/>
            <a:ext cx="6489599" cy="6858000"/>
          </a:xfrm>
          <a:custGeom>
            <a:pathLst>
              <a:path extrusionOk="0" h="120000" w="120000">
                <a:moveTo>
                  <a:pt x="73211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73211" y="0"/>
                </a:lnTo>
                <a:close/>
              </a:path>
            </a:pathLst>
          </a:custGeom>
          <a:solidFill>
            <a:srgbClr val="1C1E22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143794" y="6248400"/>
            <a:ext cx="10146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0" i="0" lang="en-US" sz="900" u="none" cap="none" strike="noStrike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hello@reverta.com</a:t>
            </a: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11272342" y="6200773"/>
            <a:ext cx="285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cxnSp>
        <p:nvCxnSpPr>
          <p:cNvPr id="158" name="Shape 158"/>
          <p:cNvCxnSpPr/>
          <p:nvPr/>
        </p:nvCxnSpPr>
        <p:spPr>
          <a:xfrm flipH="1" rot="10800000">
            <a:off x="9975484" y="6254313"/>
            <a:ext cx="347700" cy="602100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9" name="Shape 159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0" name="Shape 160"/>
          <p:cNvCxnSpPr/>
          <p:nvPr/>
        </p:nvCxnSpPr>
        <p:spPr>
          <a:xfrm flipH="1" rot="10800000">
            <a:off x="5406208" y="2070"/>
            <a:ext cx="624900" cy="1082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1" name="Shape 161"/>
          <p:cNvCxnSpPr/>
          <p:nvPr/>
        </p:nvCxnSpPr>
        <p:spPr>
          <a:xfrm flipH="1" rot="10800000">
            <a:off x="5702175" y="-2052"/>
            <a:ext cx="455400" cy="7890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2" name="Shape 162"/>
          <p:cNvSpPr/>
          <p:nvPr/>
        </p:nvSpPr>
        <p:spPr>
          <a:xfrm>
            <a:off x="982425" y="2215725"/>
            <a:ext cx="31728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DROUGHT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/>
          </a:p>
        </p:txBody>
      </p:sp>
      <p:cxnSp>
        <p:nvCxnSpPr>
          <p:cNvPr id="163" name="Shape 163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4" name="Shape 164"/>
          <p:cNvSpPr/>
          <p:nvPr/>
        </p:nvSpPr>
        <p:spPr>
          <a:xfrm>
            <a:off x="6157625" y="2215725"/>
            <a:ext cx="4411800" cy="3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rIns="35700" tIns="3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Used by policymakers and media in discussing drought and in drought relief planning.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Used in disaster declarations for areas experiencing ‘severe’ drought for an extended period of time.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Has been used to distribute billions of dollars in federal money to farm and livestock relief.</a:t>
            </a:r>
          </a:p>
        </p:txBody>
      </p:sp>
      <p:pic>
        <p:nvPicPr>
          <p:cNvPr descr="miss_logo.png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 rot="10800000">
            <a:off x="894" y="0"/>
            <a:ext cx="6489599" cy="6858000"/>
          </a:xfrm>
          <a:custGeom>
            <a:pathLst>
              <a:path extrusionOk="0" h="120000" w="120000">
                <a:moveTo>
                  <a:pt x="73211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73211" y="0"/>
                </a:lnTo>
                <a:close/>
              </a:path>
            </a:pathLst>
          </a:custGeom>
          <a:solidFill>
            <a:srgbClr val="1C1E22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143794" y="6248400"/>
            <a:ext cx="10146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E22"/>
              </a:buClr>
              <a:buSzPct val="25000"/>
              <a:buFont typeface="Roboto"/>
              <a:buNone/>
            </a:pPr>
            <a:r>
              <a:rPr b="0" i="0" lang="en-US" sz="900" u="none" cap="none" strike="noStrike">
                <a:solidFill>
                  <a:srgbClr val="1C1E22"/>
                </a:solidFill>
                <a:latin typeface="Roboto"/>
                <a:ea typeface="Roboto"/>
                <a:cs typeface="Roboto"/>
                <a:sym typeface="Roboto"/>
              </a:rPr>
              <a:t>hello@reverta.com</a:t>
            </a:r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11272342" y="6200773"/>
            <a:ext cx="285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cxnSp>
        <p:nvCxnSpPr>
          <p:cNvPr id="177" name="Shape 177"/>
          <p:cNvCxnSpPr/>
          <p:nvPr/>
        </p:nvCxnSpPr>
        <p:spPr>
          <a:xfrm flipH="1" rot="10800000">
            <a:off x="9975484" y="6254313"/>
            <a:ext cx="347700" cy="602100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8" name="Shape 178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1C1E22">
                <a:alpha val="149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9" name="Shape 179"/>
          <p:cNvCxnSpPr/>
          <p:nvPr/>
        </p:nvCxnSpPr>
        <p:spPr>
          <a:xfrm flipH="1" rot="10800000">
            <a:off x="5406208" y="2070"/>
            <a:ext cx="624900" cy="1082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0" name="Shape 180"/>
          <p:cNvCxnSpPr/>
          <p:nvPr/>
        </p:nvCxnSpPr>
        <p:spPr>
          <a:xfrm flipH="1" rot="10800000">
            <a:off x="5702175" y="-2052"/>
            <a:ext cx="455400" cy="7890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1" name="Shape 181"/>
          <p:cNvSpPr/>
          <p:nvPr/>
        </p:nvSpPr>
        <p:spPr>
          <a:xfrm>
            <a:off x="982425" y="2215725"/>
            <a:ext cx="31728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DROUGHT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CREDIBILITY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/>
          </a:p>
        </p:txBody>
      </p:sp>
      <p:cxnSp>
        <p:nvCxnSpPr>
          <p:cNvPr id="182" name="Shape 182"/>
          <p:cNvCxnSpPr/>
          <p:nvPr/>
        </p:nvCxnSpPr>
        <p:spPr>
          <a:xfrm flipH="1" rot="10800000">
            <a:off x="3542" y="4845487"/>
            <a:ext cx="796200" cy="13791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1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3" name="Shape 183"/>
          <p:cNvSpPr/>
          <p:nvPr/>
        </p:nvSpPr>
        <p:spPr>
          <a:xfrm>
            <a:off x="6157625" y="1973675"/>
            <a:ext cx="4411800" cy="25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rIns="35700" tIns="3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latin typeface="Roboto Light"/>
                <a:ea typeface="Roboto Light"/>
                <a:cs typeface="Roboto Light"/>
                <a:sym typeface="Roboto Light"/>
              </a:rPr>
              <a:t>“It isn’t a strictly quantitative product… the community of drought observers lends credibility to the state-of-the-art blend of science and subjectivity that goes into the map.”</a:t>
            </a:r>
          </a:p>
          <a:p>
            <a:pPr lvl="0" rtl="0" algn="r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u="sng">
                <a:solidFill>
                  <a:srgbClr val="4DD0E1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http://droughtmonitor.unl.edu/</a:t>
            </a: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</a:p>
          <a:p>
            <a:pPr lvl="0" rtl="0" algn="r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“About USDM”</a:t>
            </a:r>
          </a:p>
          <a:p>
            <a:pPr lvl="0" rtl="0" algn="r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descr="miss_logo.png"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188" name="Shape 188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9" name="Shape 189"/>
          <p:cNvSpPr/>
          <p:nvPr/>
        </p:nvSpPr>
        <p:spPr>
          <a:xfrm>
            <a:off x="6166600" y="4384179"/>
            <a:ext cx="44118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rIns="35700" tIns="3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b="1" i="1" lang="en-US" sz="1800">
                <a:latin typeface="Roboto"/>
                <a:ea typeface="Roboto"/>
                <a:cs typeface="Roboto"/>
                <a:sym typeface="Roboto"/>
              </a:rPr>
              <a:t>In other words, your reports are needed to uphold the credibility of this product.</a:t>
            </a:r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4750594" y="0"/>
            <a:ext cx="7442100" cy="6858000"/>
          </a:xfrm>
          <a:custGeom>
            <a:pathLst>
              <a:path extrusionOk="0" h="120000" w="120000">
                <a:moveTo>
                  <a:pt x="63844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63844" y="0"/>
                </a:lnTo>
                <a:close/>
              </a:path>
            </a:pathLst>
          </a:custGeom>
          <a:solidFill>
            <a:srgbClr val="000000">
              <a:alpha val="29409"/>
            </a:srgbClr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reportit.jpg" id="195" name="Shape 195"/>
          <p:cNvSpPr/>
          <p:nvPr/>
        </p:nvSpPr>
        <p:spPr>
          <a:xfrm>
            <a:off x="1402324" y="1212150"/>
            <a:ext cx="5302500" cy="4431000"/>
          </a:xfrm>
          <a:custGeom>
            <a:pathLst>
              <a:path extrusionOk="0" h="120000" w="120000">
                <a:moveTo>
                  <a:pt x="58066" y="0"/>
                </a:moveTo>
                <a:lnTo>
                  <a:pt x="0" y="120000"/>
                </a:lnTo>
                <a:lnTo>
                  <a:pt x="61933" y="120000"/>
                </a:lnTo>
                <a:lnTo>
                  <a:pt x="120000" y="0"/>
                </a:lnTo>
                <a:lnTo>
                  <a:pt x="58066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11357918" y="6200773"/>
            <a:ext cx="19987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85E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6585E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197" name="Shape 197"/>
          <p:cNvSpPr/>
          <p:nvPr/>
        </p:nvSpPr>
        <p:spPr>
          <a:xfrm>
            <a:off x="6441150" y="2119700"/>
            <a:ext cx="4531800" cy="3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• Location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• Photo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• Categorization (1 of 5)</a:t>
            </a:r>
          </a:p>
          <a:p>
            <a:pPr indent="-69850" lvl="0" mar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69850" lvl="0" mar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• Have conditions improved, stayed the same, or worsened?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• Narrative (Observer’s general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assessment)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Roboto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" name="Shape 198"/>
          <p:cNvCxnSpPr/>
          <p:nvPr/>
        </p:nvCxnSpPr>
        <p:spPr>
          <a:xfrm flipH="1" rot="10800000">
            <a:off x="3543" y="4845604"/>
            <a:ext cx="796155" cy="137898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9" name="Shape 199"/>
          <p:cNvCxnSpPr/>
          <p:nvPr/>
        </p:nvCxnSpPr>
        <p:spPr>
          <a:xfrm flipH="1" rot="10800000">
            <a:off x="9118234" y="6254370"/>
            <a:ext cx="347589" cy="60204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0" name="Shape 200"/>
          <p:cNvCxnSpPr/>
          <p:nvPr/>
        </p:nvCxnSpPr>
        <p:spPr>
          <a:xfrm flipH="1" rot="10800000">
            <a:off x="8005702" y="2030"/>
            <a:ext cx="624774" cy="1082139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1" name="Shape 201"/>
          <p:cNvCxnSpPr/>
          <p:nvPr/>
        </p:nvCxnSpPr>
        <p:spPr>
          <a:xfrm flipH="1" rot="10800000">
            <a:off x="8301665" y="-1915"/>
            <a:ext cx="455450" cy="78886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miss_logo.png"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7" name="Shape 207"/>
          <p:cNvSpPr/>
          <p:nvPr/>
        </p:nvSpPr>
        <p:spPr>
          <a:xfrm>
            <a:off x="982436" y="2215725"/>
            <a:ext cx="31728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THINGS TO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REPORT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VIA DRI</a:t>
            </a:r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4750594" y="0"/>
            <a:ext cx="7442100" cy="6858000"/>
          </a:xfrm>
          <a:custGeom>
            <a:pathLst>
              <a:path extrusionOk="0" h="120000" w="120000">
                <a:moveTo>
                  <a:pt x="63844" y="0"/>
                </a:moveTo>
                <a:lnTo>
                  <a:pt x="0" y="120000"/>
                </a:lnTo>
                <a:lnTo>
                  <a:pt x="120000" y="120000"/>
                </a:lnTo>
                <a:cubicBezTo>
                  <a:pt x="120000" y="100000"/>
                  <a:pt x="120000" y="80000"/>
                  <a:pt x="120000" y="60000"/>
                </a:cubicBezTo>
                <a:cubicBezTo>
                  <a:pt x="120000" y="40000"/>
                  <a:pt x="120000" y="20000"/>
                  <a:pt x="120000" y="0"/>
                </a:cubicBezTo>
                <a:lnTo>
                  <a:pt x="63844" y="0"/>
                </a:lnTo>
                <a:close/>
              </a:path>
            </a:pathLst>
          </a:custGeom>
          <a:solidFill>
            <a:srgbClr val="000000">
              <a:alpha val="29409"/>
            </a:srgbClr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11272342" y="6200773"/>
            <a:ext cx="285454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85E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6585E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cxnSp>
        <p:nvCxnSpPr>
          <p:cNvPr id="214" name="Shape 214"/>
          <p:cNvCxnSpPr/>
          <p:nvPr/>
        </p:nvCxnSpPr>
        <p:spPr>
          <a:xfrm flipH="1" rot="10800000">
            <a:off x="5406208" y="2030"/>
            <a:ext cx="624774" cy="1082139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5" name="Shape 215"/>
          <p:cNvCxnSpPr/>
          <p:nvPr/>
        </p:nvCxnSpPr>
        <p:spPr>
          <a:xfrm flipH="1" rot="10800000">
            <a:off x="9118234" y="6254370"/>
            <a:ext cx="347589" cy="60204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6" name="Shape 216"/>
          <p:cNvCxnSpPr/>
          <p:nvPr/>
        </p:nvCxnSpPr>
        <p:spPr>
          <a:xfrm flipH="1" rot="10800000">
            <a:off x="3543" y="4845604"/>
            <a:ext cx="796155" cy="137898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7" name="Shape 217"/>
          <p:cNvCxnSpPr/>
          <p:nvPr/>
        </p:nvCxnSpPr>
        <p:spPr>
          <a:xfrm flipH="1" rot="10800000">
            <a:off x="5702175" y="-1915"/>
            <a:ext cx="455450" cy="788863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1450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descr="none.jpg" id="218" name="Shape 218"/>
          <p:cNvSpPr/>
          <p:nvPr/>
        </p:nvSpPr>
        <p:spPr>
          <a:xfrm>
            <a:off x="2135381" y="2544096"/>
            <a:ext cx="2106899" cy="1379100"/>
          </a:xfrm>
          <a:custGeom>
            <a:pathLst>
              <a:path extrusionOk="0" h="120000" w="120000">
                <a:moveTo>
                  <a:pt x="45772" y="0"/>
                </a:moveTo>
                <a:lnTo>
                  <a:pt x="0" y="120000"/>
                </a:lnTo>
                <a:lnTo>
                  <a:pt x="74250" y="120000"/>
                </a:lnTo>
                <a:lnTo>
                  <a:pt x="120000" y="0"/>
                </a:lnTo>
                <a:lnTo>
                  <a:pt x="45772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descr="mod.jpg" id="219" name="Shape 219"/>
          <p:cNvSpPr/>
          <p:nvPr/>
        </p:nvSpPr>
        <p:spPr>
          <a:xfrm>
            <a:off x="683631" y="4041071"/>
            <a:ext cx="2106900" cy="1379100"/>
          </a:xfrm>
          <a:custGeom>
            <a:pathLst>
              <a:path extrusionOk="0" h="120000" w="120000">
                <a:moveTo>
                  <a:pt x="45772" y="0"/>
                </a:moveTo>
                <a:lnTo>
                  <a:pt x="0" y="120000"/>
                </a:lnTo>
                <a:lnTo>
                  <a:pt x="74250" y="120000"/>
                </a:lnTo>
                <a:lnTo>
                  <a:pt x="120000" y="0"/>
                </a:lnTo>
                <a:lnTo>
                  <a:pt x="45772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descr="mild.jpg" id="220" name="Shape 220"/>
          <p:cNvSpPr/>
          <p:nvPr/>
        </p:nvSpPr>
        <p:spPr>
          <a:xfrm>
            <a:off x="3601193" y="2544096"/>
            <a:ext cx="2106900" cy="1379100"/>
          </a:xfrm>
          <a:custGeom>
            <a:pathLst>
              <a:path extrusionOk="0" h="120000" w="120000">
                <a:moveTo>
                  <a:pt x="45772" y="0"/>
                </a:moveTo>
                <a:lnTo>
                  <a:pt x="0" y="120000"/>
                </a:lnTo>
                <a:lnTo>
                  <a:pt x="74250" y="120000"/>
                </a:lnTo>
                <a:lnTo>
                  <a:pt x="120000" y="0"/>
                </a:lnTo>
                <a:lnTo>
                  <a:pt x="45772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descr="dev.jpg" id="221" name="Shape 221"/>
          <p:cNvSpPr/>
          <p:nvPr/>
        </p:nvSpPr>
        <p:spPr>
          <a:xfrm>
            <a:off x="3661558" y="4041071"/>
            <a:ext cx="2106900" cy="1379100"/>
          </a:xfrm>
          <a:custGeom>
            <a:pathLst>
              <a:path extrusionOk="0" h="120000" w="120000">
                <a:moveTo>
                  <a:pt x="45772" y="0"/>
                </a:moveTo>
                <a:lnTo>
                  <a:pt x="0" y="120000"/>
                </a:lnTo>
                <a:lnTo>
                  <a:pt x="74250" y="120000"/>
                </a:lnTo>
                <a:lnTo>
                  <a:pt x="120000" y="0"/>
                </a:lnTo>
                <a:lnTo>
                  <a:pt x="45772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Shape 222"/>
          <p:cNvSpPr/>
          <p:nvPr/>
        </p:nvSpPr>
        <p:spPr>
          <a:xfrm>
            <a:off x="2837700" y="1596762"/>
            <a:ext cx="65166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CONDITION </a:t>
            </a:r>
            <a:r>
              <a:rPr b="1" lang="en-US" sz="3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CATEGORIZATIONS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/>
          </a:p>
        </p:txBody>
      </p:sp>
      <p:pic>
        <p:nvPicPr>
          <p:cNvPr descr="miss_logo.png"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80" y="6286287"/>
            <a:ext cx="1426050" cy="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512528" y="1414368"/>
            <a:ext cx="474300" cy="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i="0" sz="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ri_logo.png"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1" y="447160"/>
            <a:ext cx="1311271" cy="788874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v.jpg" id="226" name="Shape 226"/>
          <p:cNvSpPr/>
          <p:nvPr/>
        </p:nvSpPr>
        <p:spPr>
          <a:xfrm>
            <a:off x="2175272" y="4041071"/>
            <a:ext cx="2106900" cy="1379100"/>
          </a:xfrm>
          <a:custGeom>
            <a:pathLst>
              <a:path extrusionOk="0" h="120000" w="120000">
                <a:moveTo>
                  <a:pt x="45772" y="0"/>
                </a:moveTo>
                <a:lnTo>
                  <a:pt x="0" y="120000"/>
                </a:lnTo>
                <a:lnTo>
                  <a:pt x="74250" y="120000"/>
                </a:lnTo>
                <a:lnTo>
                  <a:pt x="120000" y="0"/>
                </a:lnTo>
                <a:lnTo>
                  <a:pt x="45772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Shape 227"/>
          <p:cNvSpPr txBox="1"/>
          <p:nvPr/>
        </p:nvSpPr>
        <p:spPr>
          <a:xfrm rot="5400000">
            <a:off x="10231498" y="1565258"/>
            <a:ext cx="2419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 REPORTING &amp; INFORMATION</a:t>
            </a:r>
          </a:p>
        </p:txBody>
      </p:sp>
      <p:cxnSp>
        <p:nvCxnSpPr>
          <p:cNvPr id="228" name="Shape 228"/>
          <p:cNvCxnSpPr/>
          <p:nvPr/>
        </p:nvCxnSpPr>
        <p:spPr>
          <a:xfrm>
            <a:off x="11441248" y="2659158"/>
            <a:ext cx="0" cy="241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9" name="Shape 229"/>
          <p:cNvSpPr/>
          <p:nvPr/>
        </p:nvSpPr>
        <p:spPr>
          <a:xfrm>
            <a:off x="6280244" y="2659150"/>
            <a:ext cx="3800700" cy="29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rIns="25400" tIns="254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Select one of five: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NONE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SLIGHT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MODERATE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SEVERE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DEVASTATING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Roboto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Main">
  <a:themeElements>
    <a:clrScheme name="Main">
      <a:dk1>
        <a:srgbClr val="1C1E22"/>
      </a:dk1>
      <a:lt1>
        <a:srgbClr val="FFFFFF"/>
      </a:lt1>
      <a:dk2>
        <a:srgbClr val="A7A7A7"/>
      </a:dk2>
      <a:lt2>
        <a:srgbClr val="535353"/>
      </a:lt2>
      <a:accent1>
        <a:srgbClr val="1497FC"/>
      </a:accent1>
      <a:accent2>
        <a:srgbClr val="E8A433"/>
      </a:accent2>
      <a:accent3>
        <a:srgbClr val="A8AAAE"/>
      </a:accent3>
      <a:accent4>
        <a:srgbClr val="D45954"/>
      </a:accent4>
      <a:accent5>
        <a:srgbClr val="11DBE3"/>
      </a:accent5>
      <a:accent6>
        <a:srgbClr val="7BDB4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